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4" r:id="rId5"/>
    <p:sldId id="259" r:id="rId6"/>
    <p:sldId id="260" r:id="rId7"/>
    <p:sldId id="261" r:id="rId8"/>
    <p:sldId id="262" r:id="rId9"/>
    <p:sldId id="263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4599"/>
  </p:normalViewPr>
  <p:slideViewPr>
    <p:cSldViewPr snapToGrid="0" snapToObjects="1">
      <p:cViewPr varScale="1">
        <p:scale>
          <a:sx n="88" d="100"/>
          <a:sy n="88" d="100"/>
        </p:scale>
        <p:origin x="46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5/18/2020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5/18/2020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5/18/2020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5/18/2020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afbeeldings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5/18/2020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5/18/2020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5/18/2020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EBC906-E844-B24E-BBF2-51E45C78378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nl-BE" dirty="0"/>
              <a:t>MUVO</a:t>
            </a:r>
            <a:br>
              <a:rPr lang="nl-BE" dirty="0"/>
            </a:br>
            <a:r>
              <a:rPr lang="nl-BE" dirty="0"/>
              <a:t>Keith Haring </a:t>
            </a:r>
          </a:p>
        </p:txBody>
      </p:sp>
    </p:spTree>
    <p:extLst>
      <p:ext uri="{BB962C8B-B14F-4D97-AF65-F5344CB8AC3E}">
        <p14:creationId xmlns:p14="http://schemas.microsoft.com/office/powerpoint/2010/main" val="23874649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86845B-1789-C14B-BA1C-E87596006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BE" dirty="0"/>
              <a:t>Gelijkenissen en/of verschillen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992D5BB6-63DB-954A-9DD4-11C7B41797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4831" y="2057401"/>
            <a:ext cx="4024313" cy="4024313"/>
          </a:xfrm>
        </p:spPr>
      </p:pic>
      <p:sp>
        <p:nvSpPr>
          <p:cNvPr id="6" name="Ovale toelichting 5">
            <a:extLst>
              <a:ext uri="{FF2B5EF4-FFF2-40B4-BE49-F238E27FC236}">
                <a16:creationId xmlns:a16="http://schemas.microsoft.com/office/drawing/2014/main" id="{74A8991D-FA47-E049-8A10-8068AF302332}"/>
              </a:ext>
            </a:extLst>
          </p:cNvPr>
          <p:cNvSpPr/>
          <p:nvPr/>
        </p:nvSpPr>
        <p:spPr>
          <a:xfrm>
            <a:off x="5235178" y="2546794"/>
            <a:ext cx="5729287" cy="2616903"/>
          </a:xfrm>
          <a:prstGeom prst="wedgeEllipseCallout">
            <a:avLst>
              <a:gd name="adj1" fmla="val -57727"/>
              <a:gd name="adj2" fmla="val 335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B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Welke gelijkenissen en/of verschillen zie jij tussen de werken van Keith Haring en die van jou?</a:t>
            </a:r>
          </a:p>
        </p:txBody>
      </p:sp>
    </p:spTree>
    <p:extLst>
      <p:ext uri="{BB962C8B-B14F-4D97-AF65-F5344CB8AC3E}">
        <p14:creationId xmlns:p14="http://schemas.microsoft.com/office/powerpoint/2010/main" val="25842228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B8B17E-091A-E54F-85DA-615CC2D48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32D73DC-2179-FA41-AF38-990AEA090C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4" name="Afbeelding 3" descr="/Users/claudiavandenbroeck/Downloads/IMG_3871C99CF342-1.jpeg">
            <a:extLst>
              <a:ext uri="{FF2B5EF4-FFF2-40B4-BE49-F238E27FC236}">
                <a16:creationId xmlns:a16="http://schemas.microsoft.com/office/drawing/2014/main" id="{012386DF-65AE-1B46-8A74-6FB01D57689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738" y="2194560"/>
            <a:ext cx="3361723" cy="352991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Ovale toelichting 4">
            <a:extLst>
              <a:ext uri="{FF2B5EF4-FFF2-40B4-BE49-F238E27FC236}">
                <a16:creationId xmlns:a16="http://schemas.microsoft.com/office/drawing/2014/main" id="{1BA7518E-788E-C24C-AF2D-6A37866A935F}"/>
              </a:ext>
            </a:extLst>
          </p:cNvPr>
          <p:cNvSpPr/>
          <p:nvPr/>
        </p:nvSpPr>
        <p:spPr>
          <a:xfrm>
            <a:off x="5010050" y="1939374"/>
            <a:ext cx="5729287" cy="3300413"/>
          </a:xfrm>
          <a:prstGeom prst="wedgeEllipseCallout">
            <a:avLst>
              <a:gd name="adj1" fmla="val -51493"/>
              <a:gd name="adj2" fmla="val 278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B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Hallo iedereen!</a:t>
            </a:r>
            <a:br>
              <a:rPr lang="nl-B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nl-B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nl-B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Vandaag treden we in de voetsporen van een kunstenaar, genaamd Keith Haring. Misschien kennen jullie hem wel. Hieronder vinden jullie alvast enkele werken van hem.</a:t>
            </a:r>
          </a:p>
        </p:txBody>
      </p:sp>
    </p:spTree>
    <p:extLst>
      <p:ext uri="{BB962C8B-B14F-4D97-AF65-F5344CB8AC3E}">
        <p14:creationId xmlns:p14="http://schemas.microsoft.com/office/powerpoint/2010/main" val="5850842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8D6D9A7C-508B-1C42-AD99-2EC78E0DF2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0797" y="344823"/>
            <a:ext cx="2542722" cy="3252620"/>
          </a:xfrm>
          <a:prstGeom prst="rect">
            <a:avLst/>
          </a:prstGeom>
        </p:spPr>
      </p:pic>
      <p:sp>
        <p:nvSpPr>
          <p:cNvPr id="7" name="Ovale toelichting 6">
            <a:extLst>
              <a:ext uri="{FF2B5EF4-FFF2-40B4-BE49-F238E27FC236}">
                <a16:creationId xmlns:a16="http://schemas.microsoft.com/office/drawing/2014/main" id="{AFD2A406-9525-8E48-B353-34577FCE956F}"/>
              </a:ext>
            </a:extLst>
          </p:cNvPr>
          <p:cNvSpPr/>
          <p:nvPr/>
        </p:nvSpPr>
        <p:spPr>
          <a:xfrm>
            <a:off x="4444566" y="457199"/>
            <a:ext cx="5729287" cy="2616903"/>
          </a:xfrm>
          <a:prstGeom prst="wedgeEllipseCallout">
            <a:avLst>
              <a:gd name="adj1" fmla="val -43513"/>
              <a:gd name="adj2" fmla="val 231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B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Dit is Keith Haring, een Amerikaanse kunstenaar, die leefde van 1958 – 1990. Hij is vooral bekend van zijn cartoonachtige schilderingen, die ook wel Popart worden genoemd.  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8354048F-E0FC-6B41-A91F-5515F3577D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919" y="3792537"/>
            <a:ext cx="3403600" cy="2616200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27E885D8-8122-0947-A132-C530B15FF3D5}"/>
              </a:ext>
            </a:extLst>
          </p:cNvPr>
          <p:cNvSpPr txBox="1"/>
          <p:nvPr/>
        </p:nvSpPr>
        <p:spPr>
          <a:xfrm>
            <a:off x="1300797" y="6419165"/>
            <a:ext cx="1579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Best Buddies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ACEE1D01-31D1-1A48-9C7D-101F06A1A5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684" t="12083" r="15191" b="16250"/>
          <a:stretch/>
        </p:blipFill>
        <p:spPr>
          <a:xfrm>
            <a:off x="4261338" y="3792537"/>
            <a:ext cx="3594593" cy="2693987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5453BDEC-F7EC-164F-BA52-E5F3BB480F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56018" y="3792537"/>
            <a:ext cx="2693987" cy="269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5125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F6AB2F-5D6C-5C49-8701-3D219B0FD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4" name="Tijdelijke aanduiding voor inhoud 3" descr="Retrospect">
            <a:extLst>
              <a:ext uri="{FF2B5EF4-FFF2-40B4-BE49-F238E27FC236}">
                <a16:creationId xmlns:a16="http://schemas.microsoft.com/office/drawing/2014/main" id="{2D0B1032-7F90-4745-8536-AA32EFD91A21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96" y="1157289"/>
            <a:ext cx="7493000" cy="533716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Ovale toelichting 4">
            <a:extLst>
              <a:ext uri="{FF2B5EF4-FFF2-40B4-BE49-F238E27FC236}">
                <a16:creationId xmlns:a16="http://schemas.microsoft.com/office/drawing/2014/main" id="{DEA13BE4-9277-1348-A1B5-8B3DA6E364E6}"/>
              </a:ext>
            </a:extLst>
          </p:cNvPr>
          <p:cNvSpPr/>
          <p:nvPr/>
        </p:nvSpPr>
        <p:spPr>
          <a:xfrm>
            <a:off x="7908707" y="295318"/>
            <a:ext cx="4056497" cy="1723942"/>
          </a:xfrm>
          <a:prstGeom prst="wedgeEllipseCallout">
            <a:avLst>
              <a:gd name="adj1" fmla="val -43513"/>
              <a:gd name="adj2" fmla="val 231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B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Bekijk hiernaast de werken van Keith Haring en beantwoordt de volgende vragen voor jezelf: </a:t>
            </a:r>
          </a:p>
        </p:txBody>
      </p:sp>
      <p:sp>
        <p:nvSpPr>
          <p:cNvPr id="6" name="Ovale toelichting 5">
            <a:extLst>
              <a:ext uri="{FF2B5EF4-FFF2-40B4-BE49-F238E27FC236}">
                <a16:creationId xmlns:a16="http://schemas.microsoft.com/office/drawing/2014/main" id="{BA19F3A3-50D3-DE4E-ACF2-5F45111A5F55}"/>
              </a:ext>
            </a:extLst>
          </p:cNvPr>
          <p:cNvSpPr/>
          <p:nvPr/>
        </p:nvSpPr>
        <p:spPr>
          <a:xfrm>
            <a:off x="8153399" y="2450792"/>
            <a:ext cx="3567112" cy="1191330"/>
          </a:xfrm>
          <a:prstGeom prst="wedgeEllipseCallout">
            <a:avLst>
              <a:gd name="adj1" fmla="val -43513"/>
              <a:gd name="adj2" fmla="val 231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B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 Wat zie je allemaal (kleuren, vormen, lijnen …)?</a:t>
            </a:r>
          </a:p>
        </p:txBody>
      </p:sp>
      <p:sp>
        <p:nvSpPr>
          <p:cNvPr id="7" name="Ovale toelichting 6">
            <a:extLst>
              <a:ext uri="{FF2B5EF4-FFF2-40B4-BE49-F238E27FC236}">
                <a16:creationId xmlns:a16="http://schemas.microsoft.com/office/drawing/2014/main" id="{12B71F50-AD1A-E74C-9CD1-3282FFFB035C}"/>
              </a:ext>
            </a:extLst>
          </p:cNvPr>
          <p:cNvSpPr/>
          <p:nvPr/>
        </p:nvSpPr>
        <p:spPr>
          <a:xfrm>
            <a:off x="8181398" y="3782885"/>
            <a:ext cx="3567112" cy="1191330"/>
          </a:xfrm>
          <a:prstGeom prst="wedgeEllipseCallout">
            <a:avLst>
              <a:gd name="adj1" fmla="val -43513"/>
              <a:gd name="adj2" fmla="val 231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B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 Wat spreekt je aan in het werk? Waarom?</a:t>
            </a:r>
          </a:p>
        </p:txBody>
      </p:sp>
      <p:sp>
        <p:nvSpPr>
          <p:cNvPr id="8" name="Ovale toelichting 7">
            <a:extLst>
              <a:ext uri="{FF2B5EF4-FFF2-40B4-BE49-F238E27FC236}">
                <a16:creationId xmlns:a16="http://schemas.microsoft.com/office/drawing/2014/main" id="{2E6A4D0F-362C-F341-9FA5-1F5D1D8F4430}"/>
              </a:ext>
            </a:extLst>
          </p:cNvPr>
          <p:cNvSpPr/>
          <p:nvPr/>
        </p:nvSpPr>
        <p:spPr>
          <a:xfrm>
            <a:off x="8181398" y="5178352"/>
            <a:ext cx="3567112" cy="1191330"/>
          </a:xfrm>
          <a:prstGeom prst="wedgeEllipseCallout">
            <a:avLst>
              <a:gd name="adj1" fmla="val -43513"/>
              <a:gd name="adj2" fmla="val 231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B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 Welk gevoel geeft het werk je? Waarom?</a:t>
            </a:r>
          </a:p>
        </p:txBody>
      </p:sp>
    </p:spTree>
    <p:extLst>
      <p:ext uri="{BB962C8B-B14F-4D97-AF65-F5344CB8AC3E}">
        <p14:creationId xmlns:p14="http://schemas.microsoft.com/office/powerpoint/2010/main" val="33679220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A6A899-09BA-9146-8CA9-332BEB23A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431" y="-138748"/>
            <a:ext cx="8610600" cy="1293028"/>
          </a:xfrm>
        </p:spPr>
        <p:txBody>
          <a:bodyPr/>
          <a:lstStyle/>
          <a:p>
            <a:pPr algn="ctr"/>
            <a:r>
              <a:rPr lang="nl-BE" dirty="0"/>
              <a:t>Nu is het aan jou</a:t>
            </a:r>
          </a:p>
        </p:txBody>
      </p:sp>
      <p:pic>
        <p:nvPicPr>
          <p:cNvPr id="4" name="Tijdelijke aanduiding voor inhoud 3" descr="Roll-A-Haring Keith Haring Dice Game in 2020 - Kunstlessen ...">
            <a:extLst>
              <a:ext uri="{FF2B5EF4-FFF2-40B4-BE49-F238E27FC236}">
                <a16:creationId xmlns:a16="http://schemas.microsoft.com/office/drawing/2014/main" id="{68EC4D97-50BB-AE4F-9BD7-7F7A572763C8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36" y="902969"/>
            <a:ext cx="4057310" cy="564673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Ovale toelichting 4">
            <a:extLst>
              <a:ext uri="{FF2B5EF4-FFF2-40B4-BE49-F238E27FC236}">
                <a16:creationId xmlns:a16="http://schemas.microsoft.com/office/drawing/2014/main" id="{28CD9D25-5D4D-6043-A562-912C767619C5}"/>
              </a:ext>
            </a:extLst>
          </p:cNvPr>
          <p:cNvSpPr/>
          <p:nvPr/>
        </p:nvSpPr>
        <p:spPr>
          <a:xfrm>
            <a:off x="4749166" y="685800"/>
            <a:ext cx="7355305" cy="6081079"/>
          </a:xfrm>
          <a:prstGeom prst="wedgeEllipseCallout">
            <a:avLst>
              <a:gd name="adj1" fmla="val -43513"/>
              <a:gd name="adj2" fmla="val 231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nl-B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1AE25930-0572-3947-9557-09C860178D2A}"/>
              </a:ext>
            </a:extLst>
          </p:cNvPr>
          <p:cNvSpPr txBox="1"/>
          <p:nvPr/>
        </p:nvSpPr>
        <p:spPr>
          <a:xfrm>
            <a:off x="6017293" y="1432189"/>
            <a:ext cx="5629275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Neem een dobbelsteen. Gooi 4 keer met de dobbelsteen. </a:t>
            </a:r>
            <a:br>
              <a:rPr lang="nl-B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nl-B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itchFamily="2" charset="2"/>
              </a:rPr>
              <a:t> </a:t>
            </a:r>
            <a:r>
              <a:rPr lang="nl-B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aantal ogen van de </a:t>
            </a:r>
            <a:r>
              <a:rPr lang="nl-BE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eerste worp </a:t>
            </a:r>
            <a:r>
              <a:rPr lang="nl-B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duidt aan welk </a:t>
            </a:r>
            <a:r>
              <a:rPr lang="nl-BE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hoofd</a:t>
            </a:r>
            <a:r>
              <a:rPr lang="nl-B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je moet tekenen. Bv. Ik gooi 1, dan teken ik het hondenhoofd.</a:t>
            </a:r>
            <a:br>
              <a:rPr lang="nl-B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nl-B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itchFamily="2" charset="2"/>
              </a:rPr>
              <a:t> Het aantal ogen van de </a:t>
            </a:r>
            <a:r>
              <a:rPr lang="nl-BE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itchFamily="2" charset="2"/>
              </a:rPr>
              <a:t>tweede worp </a:t>
            </a:r>
            <a:r>
              <a:rPr lang="nl-B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itchFamily="2" charset="2"/>
              </a:rPr>
              <a:t>duidt aan welk </a:t>
            </a:r>
            <a:r>
              <a:rPr lang="nl-BE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itchFamily="2" charset="2"/>
              </a:rPr>
              <a:t>lichaam en armen </a:t>
            </a:r>
            <a:r>
              <a:rPr lang="nl-B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itchFamily="2" charset="2"/>
              </a:rPr>
              <a:t>je moet tekenen. Bv. Ik gooi 4, dan teken ik het lichaam met de handen in de zij.</a:t>
            </a:r>
            <a:endParaRPr lang="nl-B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Wingdings" pitchFamily="2" charset="2"/>
              <a:buChar char="à"/>
            </a:pPr>
            <a:r>
              <a:rPr lang="nl-B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itchFamily="2" charset="2"/>
              </a:rPr>
              <a:t>Het aantal ogen van de </a:t>
            </a:r>
            <a:r>
              <a:rPr lang="nl-BE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itchFamily="2" charset="2"/>
              </a:rPr>
              <a:t>derde worp </a:t>
            </a:r>
            <a:r>
              <a:rPr lang="nl-B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itchFamily="2" charset="2"/>
              </a:rPr>
              <a:t>duidt</a:t>
            </a:r>
          </a:p>
          <a:p>
            <a:r>
              <a:rPr lang="nl-B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itchFamily="2" charset="2"/>
              </a:rPr>
              <a:t>aan welke </a:t>
            </a:r>
            <a:r>
              <a:rPr lang="nl-BE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itchFamily="2" charset="2"/>
              </a:rPr>
              <a:t>benen</a:t>
            </a:r>
            <a:r>
              <a:rPr lang="nl-B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itchFamily="2" charset="2"/>
              </a:rPr>
              <a:t> je moet tekenen. Bv. Ik gooi 5, dan teken ik de benen die in de lucht zijn.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nl-B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itchFamily="2" charset="2"/>
              </a:rPr>
              <a:t>Het aantal ogen van de </a:t>
            </a:r>
            <a:r>
              <a:rPr lang="nl-BE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itchFamily="2" charset="2"/>
              </a:rPr>
              <a:t>vierde</a:t>
            </a:r>
            <a:r>
              <a:rPr lang="nl-B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itchFamily="2" charset="2"/>
              </a:rPr>
              <a:t> en laatste</a:t>
            </a:r>
          </a:p>
          <a:p>
            <a:r>
              <a:rPr lang="nl-BE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itchFamily="2" charset="2"/>
              </a:rPr>
              <a:t>worp</a:t>
            </a:r>
            <a:r>
              <a:rPr lang="nl-B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itchFamily="2" charset="2"/>
              </a:rPr>
              <a:t> duidt aan welk </a:t>
            </a:r>
            <a:r>
              <a:rPr lang="nl-BE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itchFamily="2" charset="2"/>
              </a:rPr>
              <a:t>symbool</a:t>
            </a:r>
            <a:r>
              <a:rPr lang="nl-B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itchFamily="2" charset="2"/>
              </a:rPr>
              <a:t> je bij het mannetje moet tekenen. Bv. Ik gooi 3, dan teken ik een lamp bij mijn mannetje.</a:t>
            </a:r>
          </a:p>
          <a:p>
            <a:pPr marL="285750" indent="-285750">
              <a:buFont typeface="Wingdings" pitchFamily="2" charset="2"/>
              <a:buChar char="à"/>
            </a:pPr>
            <a:endParaRPr lang="nl-B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kstvak 4">
            <a:extLst>
              <a:ext uri="{FF2B5EF4-FFF2-40B4-BE49-F238E27FC236}">
                <a16:creationId xmlns:a16="http://schemas.microsoft.com/office/drawing/2014/main" id="{31794185-4426-9648-B278-ECA8CB302E58}"/>
              </a:ext>
            </a:extLst>
          </p:cNvPr>
          <p:cNvSpPr txBox="1"/>
          <p:nvPr/>
        </p:nvSpPr>
        <p:spPr>
          <a:xfrm>
            <a:off x="1358393" y="1437989"/>
            <a:ext cx="844550" cy="300355"/>
          </a:xfrm>
          <a:prstGeom prst="rect">
            <a:avLst/>
          </a:prstGeom>
          <a:solidFill>
            <a:schemeClr val="tx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nl-NL" sz="12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hoofd</a:t>
            </a:r>
          </a:p>
        </p:txBody>
      </p:sp>
      <p:sp>
        <p:nvSpPr>
          <p:cNvPr id="8" name="Tekstvak 4">
            <a:extLst>
              <a:ext uri="{FF2B5EF4-FFF2-40B4-BE49-F238E27FC236}">
                <a16:creationId xmlns:a16="http://schemas.microsoft.com/office/drawing/2014/main" id="{2FEBF81E-5403-4248-919F-DFD92CF6629E}"/>
              </a:ext>
            </a:extLst>
          </p:cNvPr>
          <p:cNvSpPr txBox="1"/>
          <p:nvPr/>
        </p:nvSpPr>
        <p:spPr>
          <a:xfrm>
            <a:off x="2202943" y="1437990"/>
            <a:ext cx="757977" cy="300354"/>
          </a:xfrm>
          <a:prstGeom prst="rect">
            <a:avLst/>
          </a:prstGeom>
          <a:solidFill>
            <a:schemeClr val="tx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nl-NL" sz="12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armen</a:t>
            </a:r>
            <a:endParaRPr lang="nl-NL" sz="1200" dirty="0">
              <a:effectLst/>
              <a:latin typeface="Calibri" charset="0"/>
              <a:ea typeface="Calibri" charset="0"/>
              <a:cs typeface="Times New Roman" charset="0"/>
            </a:endParaRPr>
          </a:p>
        </p:txBody>
      </p:sp>
      <p:sp>
        <p:nvSpPr>
          <p:cNvPr id="9" name="Tekstvak 4">
            <a:extLst>
              <a:ext uri="{FF2B5EF4-FFF2-40B4-BE49-F238E27FC236}">
                <a16:creationId xmlns:a16="http://schemas.microsoft.com/office/drawing/2014/main" id="{E193CDBC-B08A-7249-98E7-AF9F6925D298}"/>
              </a:ext>
            </a:extLst>
          </p:cNvPr>
          <p:cNvSpPr txBox="1"/>
          <p:nvPr/>
        </p:nvSpPr>
        <p:spPr>
          <a:xfrm>
            <a:off x="2941046" y="1432189"/>
            <a:ext cx="844550" cy="306155"/>
          </a:xfrm>
          <a:prstGeom prst="rect">
            <a:avLst/>
          </a:prstGeom>
          <a:solidFill>
            <a:schemeClr val="tx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nl-NL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benen</a:t>
            </a:r>
            <a:endParaRPr lang="nl-NL" sz="1200" dirty="0">
              <a:effectLst/>
              <a:latin typeface="Calibri" charset="0"/>
              <a:ea typeface="Calibri" charset="0"/>
              <a:cs typeface="Times New Roman" charset="0"/>
            </a:endParaRPr>
          </a:p>
        </p:txBody>
      </p:sp>
      <p:sp>
        <p:nvSpPr>
          <p:cNvPr id="10" name="Tekstvak 4">
            <a:extLst>
              <a:ext uri="{FF2B5EF4-FFF2-40B4-BE49-F238E27FC236}">
                <a16:creationId xmlns:a16="http://schemas.microsoft.com/office/drawing/2014/main" id="{3355C3CF-EFBB-2145-9EE6-FBB84E51CE83}"/>
              </a:ext>
            </a:extLst>
          </p:cNvPr>
          <p:cNvSpPr txBox="1"/>
          <p:nvPr/>
        </p:nvSpPr>
        <p:spPr>
          <a:xfrm>
            <a:off x="3699023" y="1437990"/>
            <a:ext cx="958703" cy="300354"/>
          </a:xfrm>
          <a:prstGeom prst="rect">
            <a:avLst/>
          </a:prstGeom>
          <a:solidFill>
            <a:schemeClr val="tx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nl-NL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symbool</a:t>
            </a:r>
            <a:endParaRPr lang="nl-NL" sz="1200" dirty="0">
              <a:effectLst/>
              <a:latin typeface="Calibri" charset="0"/>
              <a:ea typeface="Calibri" charset="0"/>
              <a:cs typeface="Times New Roman" charset="0"/>
            </a:endParaRPr>
          </a:p>
        </p:txBody>
      </p:sp>
      <p:sp>
        <p:nvSpPr>
          <p:cNvPr id="3" name="Ovaal 2">
            <a:extLst>
              <a:ext uri="{FF2B5EF4-FFF2-40B4-BE49-F238E27FC236}">
                <a16:creationId xmlns:a16="http://schemas.microsoft.com/office/drawing/2014/main" id="{2CCF21BE-52C8-054A-9906-2C01506C6598}"/>
              </a:ext>
            </a:extLst>
          </p:cNvPr>
          <p:cNvSpPr/>
          <p:nvPr/>
        </p:nvSpPr>
        <p:spPr>
          <a:xfrm>
            <a:off x="2934790" y="4776390"/>
            <a:ext cx="844550" cy="787686"/>
          </a:xfrm>
          <a:prstGeom prst="ellipse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" name="Ovaal 10">
            <a:extLst>
              <a:ext uri="{FF2B5EF4-FFF2-40B4-BE49-F238E27FC236}">
                <a16:creationId xmlns:a16="http://schemas.microsoft.com/office/drawing/2014/main" id="{28F138E1-5F76-C543-A410-EF5D2F7DF986}"/>
              </a:ext>
            </a:extLst>
          </p:cNvPr>
          <p:cNvSpPr/>
          <p:nvPr/>
        </p:nvSpPr>
        <p:spPr>
          <a:xfrm>
            <a:off x="2130883" y="4073874"/>
            <a:ext cx="844550" cy="787686"/>
          </a:xfrm>
          <a:prstGeom prst="ellipse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" name="Ovaal 11">
            <a:extLst>
              <a:ext uri="{FF2B5EF4-FFF2-40B4-BE49-F238E27FC236}">
                <a16:creationId xmlns:a16="http://schemas.microsoft.com/office/drawing/2014/main" id="{2C597E55-B259-274C-B3D1-6AE7004567D7}"/>
              </a:ext>
            </a:extLst>
          </p:cNvPr>
          <p:cNvSpPr/>
          <p:nvPr/>
        </p:nvSpPr>
        <p:spPr>
          <a:xfrm>
            <a:off x="1286333" y="1746630"/>
            <a:ext cx="844550" cy="787686"/>
          </a:xfrm>
          <a:prstGeom prst="ellipse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Ovaal 12">
            <a:extLst>
              <a:ext uri="{FF2B5EF4-FFF2-40B4-BE49-F238E27FC236}">
                <a16:creationId xmlns:a16="http://schemas.microsoft.com/office/drawing/2014/main" id="{A7306E5D-1B77-E648-85AE-600AE205AB86}"/>
              </a:ext>
            </a:extLst>
          </p:cNvPr>
          <p:cNvSpPr/>
          <p:nvPr/>
        </p:nvSpPr>
        <p:spPr>
          <a:xfrm>
            <a:off x="3756099" y="3286188"/>
            <a:ext cx="844550" cy="787686"/>
          </a:xfrm>
          <a:prstGeom prst="ellipse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481671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7E18F5-36B6-E642-97E8-506B3F725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1903" y="764373"/>
            <a:ext cx="8610600" cy="1293028"/>
          </a:xfrm>
        </p:spPr>
        <p:txBody>
          <a:bodyPr/>
          <a:lstStyle/>
          <a:p>
            <a:pPr algn="ctr"/>
            <a:r>
              <a:rPr lang="nl-BE" dirty="0"/>
              <a:t>tekenen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610D3B56-B237-3B43-B83D-DEC7642B94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0020" y="2414589"/>
            <a:ext cx="3436834" cy="3436834"/>
          </a:xfrm>
        </p:spPr>
      </p:pic>
      <p:sp>
        <p:nvSpPr>
          <p:cNvPr id="6" name="Ovale toelichting 5">
            <a:extLst>
              <a:ext uri="{FF2B5EF4-FFF2-40B4-BE49-F238E27FC236}">
                <a16:creationId xmlns:a16="http://schemas.microsoft.com/office/drawing/2014/main" id="{DE7A518A-5AC3-D74F-8843-7BCA2962E181}"/>
              </a:ext>
            </a:extLst>
          </p:cNvPr>
          <p:cNvSpPr/>
          <p:nvPr/>
        </p:nvSpPr>
        <p:spPr>
          <a:xfrm>
            <a:off x="5073216" y="2628899"/>
            <a:ext cx="5729287" cy="2616903"/>
          </a:xfrm>
          <a:prstGeom prst="wedgeEllipseCallout">
            <a:avLst>
              <a:gd name="adj1" fmla="val -55732"/>
              <a:gd name="adj2" fmla="val 318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B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Neem een wit papier en teken hierop met potlood je mannetjes. Ga met een dun zwart stiftje over de lijnen.</a:t>
            </a:r>
          </a:p>
        </p:txBody>
      </p:sp>
    </p:spTree>
    <p:extLst>
      <p:ext uri="{BB962C8B-B14F-4D97-AF65-F5344CB8AC3E}">
        <p14:creationId xmlns:p14="http://schemas.microsoft.com/office/powerpoint/2010/main" val="37622719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9BC2CE-5389-B14D-A360-9DFABCB3B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9770" y="730083"/>
            <a:ext cx="8610600" cy="1293028"/>
          </a:xfrm>
        </p:spPr>
        <p:txBody>
          <a:bodyPr/>
          <a:lstStyle/>
          <a:p>
            <a:pPr algn="ctr"/>
            <a:r>
              <a:rPr lang="nl-BE" dirty="0"/>
              <a:t>Inkleuren</a:t>
            </a:r>
          </a:p>
        </p:txBody>
      </p:sp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BB9A3C33-0139-3546-B373-19EB0DA9B6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2958" t="40473"/>
          <a:stretch/>
        </p:blipFill>
        <p:spPr>
          <a:xfrm>
            <a:off x="8086724" y="2343922"/>
            <a:ext cx="2886075" cy="3652067"/>
          </a:xfrm>
        </p:spPr>
      </p:pic>
      <p:sp>
        <p:nvSpPr>
          <p:cNvPr id="5" name="Ovale toelichting 4">
            <a:extLst>
              <a:ext uri="{FF2B5EF4-FFF2-40B4-BE49-F238E27FC236}">
                <a16:creationId xmlns:a16="http://schemas.microsoft.com/office/drawing/2014/main" id="{B3E88BEB-9CB7-5C42-924F-A2DE8AEEEDFF}"/>
              </a:ext>
            </a:extLst>
          </p:cNvPr>
          <p:cNvSpPr/>
          <p:nvPr/>
        </p:nvSpPr>
        <p:spPr>
          <a:xfrm>
            <a:off x="935831" y="2761106"/>
            <a:ext cx="5729287" cy="2616903"/>
          </a:xfrm>
          <a:prstGeom prst="wedgeEllipseCallout">
            <a:avLst>
              <a:gd name="adj1" fmla="val 68956"/>
              <a:gd name="adj2" fmla="val 2149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B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Neem verschillende kleurpotloden en kleur de mannetjes in. Zorg ook voor een achtergrond </a:t>
            </a:r>
            <a:r>
              <a:rPr lang="nl-BE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één of twee kleuren.</a:t>
            </a:r>
            <a:endParaRPr lang="nl-B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2266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578991-4FB8-4B4A-9569-649A115CC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4120" y="638643"/>
            <a:ext cx="8610600" cy="1293028"/>
          </a:xfrm>
        </p:spPr>
        <p:txBody>
          <a:bodyPr/>
          <a:lstStyle/>
          <a:p>
            <a:pPr algn="ctr"/>
            <a:r>
              <a:rPr lang="nl-BE" dirty="0"/>
              <a:t>Titel van het kunstwerk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7936D16F-A88F-C448-B0B9-F9D95680AE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27106" y="1728788"/>
            <a:ext cx="4024313" cy="4024313"/>
          </a:xfrm>
        </p:spPr>
      </p:pic>
      <p:sp>
        <p:nvSpPr>
          <p:cNvPr id="6" name="Ovale toelichting 5">
            <a:extLst>
              <a:ext uri="{FF2B5EF4-FFF2-40B4-BE49-F238E27FC236}">
                <a16:creationId xmlns:a16="http://schemas.microsoft.com/office/drawing/2014/main" id="{41277171-A1A9-174F-BA8B-74F699118C04}"/>
              </a:ext>
            </a:extLst>
          </p:cNvPr>
          <p:cNvSpPr/>
          <p:nvPr/>
        </p:nvSpPr>
        <p:spPr>
          <a:xfrm>
            <a:off x="935831" y="2761106"/>
            <a:ext cx="5729287" cy="2616903"/>
          </a:xfrm>
          <a:prstGeom prst="wedgeEllipseCallout">
            <a:avLst>
              <a:gd name="adj1" fmla="val 68956"/>
              <a:gd name="adj2" fmla="val 2149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B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Geef je werk een naam/titel. Je mag er zelf één kiezen.</a:t>
            </a:r>
          </a:p>
        </p:txBody>
      </p:sp>
    </p:spTree>
    <p:extLst>
      <p:ext uri="{BB962C8B-B14F-4D97-AF65-F5344CB8AC3E}">
        <p14:creationId xmlns:p14="http://schemas.microsoft.com/office/powerpoint/2010/main" val="28811385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B271A6-A0FD-5A4F-9389-60D105B9F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BE" dirty="0"/>
              <a:t>Gelijkenis en verschil </a:t>
            </a:r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9C8CAAD9-C3C7-874D-9082-1CCA695E8F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9131" y="2057401"/>
            <a:ext cx="4024313" cy="4024313"/>
          </a:xfrm>
        </p:spPr>
      </p:pic>
      <p:sp>
        <p:nvSpPr>
          <p:cNvPr id="4" name="Ovale toelichting 3">
            <a:extLst>
              <a:ext uri="{FF2B5EF4-FFF2-40B4-BE49-F238E27FC236}">
                <a16:creationId xmlns:a16="http://schemas.microsoft.com/office/drawing/2014/main" id="{7A688B55-A6EE-5A40-B6DD-339F581057B2}"/>
              </a:ext>
            </a:extLst>
          </p:cNvPr>
          <p:cNvSpPr/>
          <p:nvPr/>
        </p:nvSpPr>
        <p:spPr>
          <a:xfrm>
            <a:off x="5235178" y="2546794"/>
            <a:ext cx="5729287" cy="2616903"/>
          </a:xfrm>
          <a:prstGeom prst="wedgeEllipseCallout">
            <a:avLst>
              <a:gd name="adj1" fmla="val -57727"/>
              <a:gd name="adj2" fmla="val 335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B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Keith Haring liet ook toeval spelen om zijn werken te maken. Net zoals jij hebt gedaan (=gelijkenis). Maar in tegenstelling tot jou, gaf Keith Haring zijn werken bijna nooit een naam (=verschil).</a:t>
            </a:r>
          </a:p>
        </p:txBody>
      </p:sp>
    </p:spTree>
    <p:extLst>
      <p:ext uri="{BB962C8B-B14F-4D97-AF65-F5344CB8AC3E}">
        <p14:creationId xmlns:p14="http://schemas.microsoft.com/office/powerpoint/2010/main" val="893272401"/>
      </p:ext>
    </p:extLst>
  </p:cSld>
  <p:clrMapOvr>
    <a:masterClrMapping/>
  </p:clrMapOvr>
</p:sld>
</file>

<file path=ppt/theme/theme1.xml><?xml version="1.0" encoding="utf-8"?>
<a:theme xmlns:a="http://schemas.openxmlformats.org/drawingml/2006/main" name="Condensspoor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Condensspoor</Template>
  <TotalTime>370</TotalTime>
  <Words>231</Words>
  <Application>Microsoft Office PowerPoint</Application>
  <PresentationFormat>Breedbeeld</PresentationFormat>
  <Paragraphs>29</Paragraphs>
  <Slides>10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10</vt:i4>
      </vt:variant>
    </vt:vector>
  </HeadingPairs>
  <TitlesOfParts>
    <vt:vector size="17" baseType="lpstr">
      <vt:lpstr>Arial</vt:lpstr>
      <vt:lpstr>Calibri</vt:lpstr>
      <vt:lpstr>Century Gothic</vt:lpstr>
      <vt:lpstr>Times New Roman</vt:lpstr>
      <vt:lpstr>Verdana</vt:lpstr>
      <vt:lpstr>Wingdings</vt:lpstr>
      <vt:lpstr>Condensspoor</vt:lpstr>
      <vt:lpstr>MUVO Keith Haring </vt:lpstr>
      <vt:lpstr>PowerPoint-presentatie</vt:lpstr>
      <vt:lpstr>PowerPoint-presentatie</vt:lpstr>
      <vt:lpstr>PowerPoint-presentatie</vt:lpstr>
      <vt:lpstr>Nu is het aan jou</vt:lpstr>
      <vt:lpstr>tekenen</vt:lpstr>
      <vt:lpstr>Inkleuren</vt:lpstr>
      <vt:lpstr>Titel van het kunstwerk</vt:lpstr>
      <vt:lpstr>Gelijkenis en verschil </vt:lpstr>
      <vt:lpstr>Gelijkenissen en/of verschillen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MUVO Keith Haring</dc:title>
  <dc:creator>Claudia Van den Broeck</dc:creator>
  <cp:lastModifiedBy>Leerkracht</cp:lastModifiedBy>
  <cp:revision>23</cp:revision>
  <dcterms:created xsi:type="dcterms:W3CDTF">2020-05-05T13:01:06Z</dcterms:created>
  <dcterms:modified xsi:type="dcterms:W3CDTF">2020-05-18T13:14:45Z</dcterms:modified>
</cp:coreProperties>
</file>